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428" r:id="rId2"/>
    <p:sldId id="426" r:id="rId3"/>
    <p:sldId id="427" r:id="rId4"/>
    <p:sldId id="425" r:id="rId5"/>
    <p:sldId id="423" r:id="rId6"/>
    <p:sldId id="42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27"/>
    <p:restoredTop sz="93890"/>
  </p:normalViewPr>
  <p:slideViewPr>
    <p:cSldViewPr snapToGrid="0" snapToObjects="1">
      <p:cViewPr>
        <p:scale>
          <a:sx n="135" d="100"/>
          <a:sy n="135" d="100"/>
        </p:scale>
        <p:origin x="14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16D1FD-42F6-1849-AA3B-AF52206BB567}" type="datetimeFigureOut">
              <a:rPr lang="en-US" smtClean="0"/>
              <a:t>3/27/20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96C434-C3F9-4243-B5C4-6C862D5C0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938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6C434-C3F9-4243-B5C4-6C862D5C0C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634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*|PCC| for metabolic pathways </a:t>
            </a:r>
          </a:p>
          <a:p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*</a:t>
            </a:r>
            <a:r>
              <a:rPr lang="en-US" sz="1200" dirty="0" err="1">
                <a:latin typeface="Gill Sans" charset="0"/>
                <a:ea typeface="Gill Sans" charset="0"/>
                <a:cs typeface="Gill Sans" charset="0"/>
                <a:sym typeface="Calibri"/>
              </a:rPr>
              <a:t>AvgPCC_pwy&amp;ptcomplex_obj_prep.R</a:t>
            </a:r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 + </a:t>
            </a:r>
            <a:r>
              <a:rPr lang="en-US" sz="1200" dirty="0" err="1">
                <a:latin typeface="Gill Sans" charset="0"/>
                <a:ea typeface="Gill Sans" charset="0"/>
                <a:cs typeface="Gill Sans" charset="0"/>
                <a:sym typeface="Calibri"/>
              </a:rPr>
              <a:t>AvgPCC_pwy&amp;ptcomplex.R</a:t>
            </a:r>
            <a:endParaRPr lang="en-US" sz="1200" dirty="0">
              <a:latin typeface="Gill Sans" charset="0"/>
              <a:ea typeface="Gill Sans" charset="0"/>
              <a:cs typeface="Gill Sans" charset="0"/>
              <a:sym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6C434-C3F9-4243-B5C4-6C862D5C0C3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19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*|PCC| for protein complexes</a:t>
            </a:r>
          </a:p>
          <a:p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*</a:t>
            </a:r>
            <a:r>
              <a:rPr lang="en-US" sz="1200" dirty="0" err="1">
                <a:latin typeface="Gill Sans" charset="0"/>
                <a:ea typeface="Gill Sans" charset="0"/>
                <a:cs typeface="Gill Sans" charset="0"/>
                <a:sym typeface="Calibri"/>
              </a:rPr>
              <a:t>AvgPCC_pwy&amp;ptcomplex_obj_prep.R</a:t>
            </a:r>
            <a:r>
              <a:rPr lang="en-US" sz="1200" dirty="0">
                <a:latin typeface="Gill Sans" charset="0"/>
                <a:ea typeface="Gill Sans" charset="0"/>
                <a:cs typeface="Gill Sans" charset="0"/>
                <a:sym typeface="Calibri"/>
              </a:rPr>
              <a:t> + </a:t>
            </a:r>
            <a:r>
              <a:rPr lang="en-US" sz="1200" dirty="0" err="1">
                <a:latin typeface="Gill Sans" charset="0"/>
                <a:ea typeface="Gill Sans" charset="0"/>
                <a:cs typeface="Gill Sans" charset="0"/>
                <a:sym typeface="Calibri"/>
              </a:rPr>
              <a:t>AvgPCC_pwy&amp;ptcomplex.R</a:t>
            </a:r>
            <a:endParaRPr lang="en-US" sz="1200" dirty="0">
              <a:latin typeface="Gill Sans" charset="0"/>
              <a:ea typeface="Gill Sans" charset="0"/>
              <a:cs typeface="Gill Sans" charset="0"/>
              <a:sym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6C434-C3F9-4243-B5C4-6C862D5C0C3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12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C208F-3480-7649-8498-75BD70693B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7A90AE-1A0F-5E48-9CF6-790F99CA2B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3209F-38FF-4742-B2A8-E51067602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EC4F6-6EE9-B84C-B4CE-D3D218350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CF3DC-F82A-FF40-9E1A-AD0FD0219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29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C9197-7947-8841-B97B-AA71D48BF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D27269-3204-6642-9E80-8F85ABB95D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38FF60-019D-5B42-A637-F1E238172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17878-7B9F-6547-A41E-A827663BB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E8147D-9773-8A4A-915F-4F379BECF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619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68FF63-5AEA-BF4E-B977-DBF34EB464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04EEF3-BA8E-D541-AB5D-6ED57C5A8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0BC6C-3764-4E46-A549-B9DEFC1ED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44E83-9B7F-5749-95DB-139313349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7DC81-1758-DD4B-AA2B-7E06832FC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78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C4C7B-A88E-7140-899C-A0E352807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73219-7DAA-7044-9A7D-C9418D338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8977B0-5733-784B-B475-C7893881D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9C7397-A333-7F45-8D55-30213798B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F3A71-6EE6-9949-B395-E4E897F4C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685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DC12F-8143-2F4D-B08D-184FD0088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DCE5C-74AE-4C42-850A-54C703D5F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C352C-8AB8-494B-94C7-2CF81E087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6CCFA-175F-264A-897A-1FF4435D5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56B63-AB4B-EF4A-9181-72426940C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093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344D7-CC36-E94F-B12A-79A0C6DDD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2A40C-9DB4-3844-91A3-37ADE5EE20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35589-2C43-E54E-86B0-C710F8859A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CFF0A-6253-4141-8836-F255605BB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FE3EA7-122A-A448-8FC1-DEAAA84E6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0700CC-B6CB-3F42-9FC0-4D74F5A7C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969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27C1E-8EAA-9843-A473-FA5F667F5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ED616-CCB2-7F42-B57B-A4998125E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7A5AAE-6B53-3E4E-B990-4A5C6EB8D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F120C3-46E0-994A-8C45-A05C2EB4D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21D6CD-1A8F-E64B-ACD5-F2CEDDEBAE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D7CDED-38A3-9846-A9C0-7E6113655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0E0427-158F-E643-A55C-3736AF520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4F769F-CD35-774B-ADE2-078F7700E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332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5965-30EC-EC43-8AEF-E6C49B469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478808-E3D7-0A43-AFA1-40746357C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BA9D4-AB8A-8541-B7DE-E9C86A2CB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7D643E-1009-C642-B600-8374C37FE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404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AEC76D-4DE7-DC41-9CD6-C83101FA2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CA7377-9C2E-D94E-AADC-0221133F4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42BC7-4F6B-E74F-A70A-2D036F343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871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3F034-F3E4-314C-98C3-0F1C2FCF5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5B8249-D071-0440-A38C-C771AFFBC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3D21F0-0361-D547-B2AA-80F73168E2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8456AF-72F7-B84C-A91F-A8ADD39AC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7C019-4E25-BF40-AE50-837CF96E3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7ABF58-9402-D14D-AA12-3C30426DF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2084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36C2B-93B0-6043-9348-57A3E38F2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4DA7E5-2D99-5245-BB9B-225814B351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0CB5FF-D6BC-9645-9432-9FA18AAF8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5F818-3371-F047-96CE-921181E4B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07BC27-D664-234C-9A29-E41D2640A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462C84-6D43-4249-AC9E-3A8872EBD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447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F782AE-1602-E241-87F7-E9529EAE0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546D91-35BD-BE4F-84F4-02CC15F24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FDE86-F0BE-3146-A9D3-DC8E5024B4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DB35C-E47C-6D4F-A0F4-534F52F1EA49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BE649-473F-9A49-B527-E0819ABE95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99D912-655C-574A-ACC9-DD4332D075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86040-DE76-D348-B82B-40DF159CC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388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0DCFCB3-84D2-0641-9274-05A5447767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777953"/>
              </p:ext>
            </p:extLst>
          </p:nvPr>
        </p:nvGraphicFramePr>
        <p:xfrm>
          <a:off x="3085374" y="374219"/>
          <a:ext cx="5727031" cy="33964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95153">
                  <a:extLst>
                    <a:ext uri="{9D8B030D-6E8A-4147-A177-3AD203B41FA5}">
                      <a16:colId xmlns:a16="http://schemas.microsoft.com/office/drawing/2014/main" val="3259286726"/>
                    </a:ext>
                  </a:extLst>
                </a:gridCol>
                <a:gridCol w="1036502">
                  <a:extLst>
                    <a:ext uri="{9D8B030D-6E8A-4147-A177-3AD203B41FA5}">
                      <a16:colId xmlns:a16="http://schemas.microsoft.com/office/drawing/2014/main" val="1696722292"/>
                    </a:ext>
                  </a:extLst>
                </a:gridCol>
                <a:gridCol w="1316334">
                  <a:extLst>
                    <a:ext uri="{9D8B030D-6E8A-4147-A177-3AD203B41FA5}">
                      <a16:colId xmlns:a16="http://schemas.microsoft.com/office/drawing/2014/main" val="3741854907"/>
                    </a:ext>
                  </a:extLst>
                </a:gridCol>
                <a:gridCol w="1879042">
                  <a:extLst>
                    <a:ext uri="{9D8B030D-6E8A-4147-A177-3AD203B41FA5}">
                      <a16:colId xmlns:a16="http://schemas.microsoft.com/office/drawing/2014/main" val="4068316548"/>
                    </a:ext>
                  </a:extLst>
                </a:gridCol>
              </a:tblGrid>
              <a:tr h="3799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Individual</a:t>
                      </a:r>
                      <a:r>
                        <a:rPr lang="zh-TW" altLang="en-US" sz="1600" dirty="0"/>
                        <a:t> </a:t>
                      </a:r>
                      <a:r>
                        <a:rPr lang="en-US" altLang="zh-TW" sz="1600" dirty="0"/>
                        <a:t>set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No.</a:t>
                      </a:r>
                      <a:r>
                        <a:rPr lang="zh-TW" altLang="en-US" sz="1600" dirty="0"/>
                        <a:t> </a:t>
                      </a:r>
                      <a:r>
                        <a:rPr lang="en-US" altLang="zh-TW" sz="1600" dirty="0"/>
                        <a:t>of</a:t>
                      </a:r>
                      <a:r>
                        <a:rPr lang="zh-TW" altLang="en-US" sz="1600" dirty="0"/>
                        <a:t> </a:t>
                      </a:r>
                      <a:r>
                        <a:rPr lang="en-US" altLang="zh-TW" sz="1600" dirty="0"/>
                        <a:t>annotated</a:t>
                      </a:r>
                      <a:r>
                        <a:rPr lang="zh-TW" altLang="en-US" sz="1600" dirty="0"/>
                        <a:t> </a:t>
                      </a:r>
                      <a:r>
                        <a:rPr lang="en-US" altLang="zh-TW" sz="1600" dirty="0"/>
                        <a:t>genes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no. of annotations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600" dirty="0"/>
                        <a:t>No.</a:t>
                      </a:r>
                      <a:r>
                        <a:rPr lang="zh-TW" altLang="en-US" sz="1600" dirty="0"/>
                        <a:t> </a:t>
                      </a:r>
                      <a:r>
                        <a:rPr lang="en-US" altLang="zh-TW" sz="1600" dirty="0"/>
                        <a:t>of</a:t>
                      </a:r>
                      <a:r>
                        <a:rPr lang="zh-TW" altLang="en-US" sz="1600" dirty="0"/>
                        <a:t> </a:t>
                      </a:r>
                      <a:r>
                        <a:rPr lang="en-US" altLang="zh-TW" sz="1600" dirty="0"/>
                        <a:t>co-annotated</a:t>
                      </a:r>
                      <a:r>
                        <a:rPr lang="zh-TW" altLang="en-US" sz="1600" dirty="0"/>
                        <a:t> </a:t>
                      </a:r>
                      <a:r>
                        <a:rPr lang="en-US" altLang="zh-TW" sz="1600" dirty="0"/>
                        <a:t>gene</a:t>
                      </a:r>
                      <a:r>
                        <a:rPr lang="zh-TW" altLang="en-US" sz="1600" dirty="0"/>
                        <a:t> </a:t>
                      </a:r>
                      <a:r>
                        <a:rPr lang="en-US" altLang="zh-TW" sz="1600" dirty="0"/>
                        <a:t>pairs</a:t>
                      </a:r>
                      <a:endParaRPr lang="en-TW" sz="1600" dirty="0"/>
                    </a:p>
                    <a:p>
                      <a:pPr algn="ctr"/>
                      <a:endParaRPr lang="en-TW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0999307"/>
                  </a:ext>
                </a:extLst>
              </a:tr>
              <a:tr h="65632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EcoCyc</a:t>
                      </a:r>
                      <a:r>
                        <a:rPr lang="en-US" sz="1600" dirty="0"/>
                        <a:t> pathways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782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2344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7,787</a:t>
                      </a:r>
                      <a:endParaRPr lang="en-TW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0484347"/>
                  </a:ext>
                </a:extLst>
              </a:tr>
              <a:tr h="656320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EcoCyc</a:t>
                      </a: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protein complexes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1178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1582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1,305</a:t>
                      </a:r>
                      <a:endParaRPr lang="en-TW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0085840"/>
                  </a:ext>
                </a:extLst>
              </a:tr>
              <a:tr h="4202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Operons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3514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5424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3,605</a:t>
                      </a:r>
                      <a:endParaRPr lang="en-TW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5215036"/>
                  </a:ext>
                </a:extLst>
              </a:tr>
              <a:tr h="42027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Regulon</a:t>
                      </a:r>
                      <a:r>
                        <a:rPr lang="en-US" altLang="zh-TW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1467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3929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215,711</a:t>
                      </a:r>
                      <a:endParaRPr lang="en-TW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6852784"/>
                  </a:ext>
                </a:extLst>
              </a:tr>
              <a:tr h="420275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KEGG modules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333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524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1,503</a:t>
                      </a:r>
                      <a:endParaRPr lang="en-TW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736056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C159FE2-C1F6-6F49-97F5-29E48B44BD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3724495"/>
              </p:ext>
            </p:extLst>
          </p:nvPr>
        </p:nvGraphicFramePr>
        <p:xfrm>
          <a:off x="3085374" y="3971283"/>
          <a:ext cx="5747128" cy="2270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96675">
                  <a:extLst>
                    <a:ext uri="{9D8B030D-6E8A-4147-A177-3AD203B41FA5}">
                      <a16:colId xmlns:a16="http://schemas.microsoft.com/office/drawing/2014/main" val="819818833"/>
                    </a:ext>
                  </a:extLst>
                </a:gridCol>
                <a:gridCol w="1034980">
                  <a:extLst>
                    <a:ext uri="{9D8B030D-6E8A-4147-A177-3AD203B41FA5}">
                      <a16:colId xmlns:a16="http://schemas.microsoft.com/office/drawing/2014/main" val="573336771"/>
                    </a:ext>
                  </a:extLst>
                </a:gridCol>
                <a:gridCol w="1316334">
                  <a:extLst>
                    <a:ext uri="{9D8B030D-6E8A-4147-A177-3AD203B41FA5}">
                      <a16:colId xmlns:a16="http://schemas.microsoft.com/office/drawing/2014/main" val="84417843"/>
                    </a:ext>
                  </a:extLst>
                </a:gridCol>
                <a:gridCol w="1899139">
                  <a:extLst>
                    <a:ext uri="{9D8B030D-6E8A-4147-A177-3AD203B41FA5}">
                      <a16:colId xmlns:a16="http://schemas.microsoft.com/office/drawing/2014/main" val="12604021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Combination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TW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1974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Pathways or complexes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1660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3926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8855</a:t>
                      </a:r>
                      <a:endParaRPr lang="en-TW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33433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Pathways and complexes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543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TW" sz="1600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237</a:t>
                      </a:r>
                      <a:endParaRPr lang="en-TW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508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Any</a:t>
                      </a:r>
                      <a:r>
                        <a:rPr lang="zh-TW" altLang="en-US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6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(Union)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3802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600" dirty="0"/>
                        <a:t>13803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TW" sz="1600" dirty="0"/>
                        <a:t>223126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267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All</a:t>
                      </a:r>
                      <a:r>
                        <a:rPr lang="zh-TW" altLang="en-US" sz="1600" dirty="0"/>
                        <a:t> </a:t>
                      </a:r>
                      <a:r>
                        <a:rPr lang="en-US" altLang="zh-TW" sz="1600" dirty="0"/>
                        <a:t>(Intersection)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79</a:t>
                      </a:r>
                      <a:endParaRPr lang="en-TW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TW" sz="1600" dirty="0"/>
                    </a:p>
                  </a:txBody>
                  <a:tcPr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/>
                        <a:t>116</a:t>
                      </a:r>
                      <a:endParaRPr lang="en-TW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339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1469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841E96-D605-DC45-B6E9-A9F0B8B2D5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167" b="2495"/>
          <a:stretch/>
        </p:blipFill>
        <p:spPr>
          <a:xfrm>
            <a:off x="2509321" y="219225"/>
            <a:ext cx="7154506" cy="4374038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1193CDD-8D7F-8546-A7EF-F28862CB9F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0277337"/>
              </p:ext>
            </p:extLst>
          </p:nvPr>
        </p:nvGraphicFramePr>
        <p:xfrm>
          <a:off x="1356809" y="4612116"/>
          <a:ext cx="8596579" cy="156464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353721">
                  <a:extLst>
                    <a:ext uri="{9D8B030D-6E8A-4147-A177-3AD203B41FA5}">
                      <a16:colId xmlns:a16="http://schemas.microsoft.com/office/drawing/2014/main" val="1632061644"/>
                    </a:ext>
                  </a:extLst>
                </a:gridCol>
                <a:gridCol w="1164148">
                  <a:extLst>
                    <a:ext uri="{9D8B030D-6E8A-4147-A177-3AD203B41FA5}">
                      <a16:colId xmlns:a16="http://schemas.microsoft.com/office/drawing/2014/main" val="2794151387"/>
                    </a:ext>
                  </a:extLst>
                </a:gridCol>
                <a:gridCol w="1220660">
                  <a:extLst>
                    <a:ext uri="{9D8B030D-6E8A-4147-A177-3AD203B41FA5}">
                      <a16:colId xmlns:a16="http://schemas.microsoft.com/office/drawing/2014/main" val="4264446570"/>
                    </a:ext>
                  </a:extLst>
                </a:gridCol>
                <a:gridCol w="1196070">
                  <a:extLst>
                    <a:ext uri="{9D8B030D-6E8A-4147-A177-3AD203B41FA5}">
                      <a16:colId xmlns:a16="http://schemas.microsoft.com/office/drawing/2014/main" val="4220495952"/>
                    </a:ext>
                  </a:extLst>
                </a:gridCol>
                <a:gridCol w="1277172">
                  <a:extLst>
                    <a:ext uri="{9D8B030D-6E8A-4147-A177-3AD203B41FA5}">
                      <a16:colId xmlns:a16="http://schemas.microsoft.com/office/drawing/2014/main" val="1968269066"/>
                    </a:ext>
                  </a:extLst>
                </a:gridCol>
                <a:gridCol w="1277172">
                  <a:extLst>
                    <a:ext uri="{9D8B030D-6E8A-4147-A177-3AD203B41FA5}">
                      <a16:colId xmlns:a16="http://schemas.microsoft.com/office/drawing/2014/main" val="847545046"/>
                    </a:ext>
                  </a:extLst>
                </a:gridCol>
                <a:gridCol w="1107636">
                  <a:extLst>
                    <a:ext uri="{9D8B030D-6E8A-4147-A177-3AD203B41FA5}">
                      <a16:colId xmlns:a16="http://schemas.microsoft.com/office/drawing/2014/main" val="483149652"/>
                    </a:ext>
                  </a:extLst>
                </a:gridCol>
              </a:tblGrid>
              <a:tr h="256435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dirty="0">
                          <a:latin typeface="+mn-lt"/>
                        </a:rPr>
                        <a:t>                </a:t>
                      </a:r>
                      <a:r>
                        <a:rPr lang="en-US" altLang="zh-TW" sz="1400" dirty="0">
                          <a:latin typeface="+mn-lt"/>
                        </a:rPr>
                        <a:t>Ranking</a:t>
                      </a:r>
                    </a:p>
                    <a:p>
                      <a:pPr algn="l"/>
                      <a:r>
                        <a:rPr lang="en-US" altLang="zh-TW" sz="1400" dirty="0">
                          <a:latin typeface="+mn-lt"/>
                        </a:rPr>
                        <a:t>Similarity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1th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+mn-lt"/>
                        </a:rPr>
                        <a:t>100</a:t>
                      </a:r>
                      <a:r>
                        <a:rPr lang="zh-TW" altLang="en-US" sz="1400" dirty="0">
                          <a:latin typeface="+mn-lt"/>
                        </a:rPr>
                        <a:t> </a:t>
                      </a:r>
                      <a:r>
                        <a:rPr lang="en-US" altLang="zh-TW" sz="1400" dirty="0" err="1">
                          <a:latin typeface="+mn-lt"/>
                        </a:rPr>
                        <a:t>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+mn-lt"/>
                        </a:rPr>
                        <a:t>200</a:t>
                      </a:r>
                      <a:r>
                        <a:rPr lang="zh-TW" altLang="en-US" sz="1400" dirty="0">
                          <a:latin typeface="+mn-lt"/>
                        </a:rPr>
                        <a:t> </a:t>
                      </a:r>
                      <a:r>
                        <a:rPr lang="en-US" altLang="zh-TW" sz="1400" dirty="0" err="1">
                          <a:latin typeface="+mn-lt"/>
                        </a:rPr>
                        <a:t>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+mn-lt"/>
                        </a:rPr>
                        <a:t>300</a:t>
                      </a:r>
                      <a:r>
                        <a:rPr lang="zh-TW" altLang="en-US" sz="1400" dirty="0">
                          <a:latin typeface="+mn-lt"/>
                        </a:rPr>
                        <a:t> </a:t>
                      </a:r>
                      <a:r>
                        <a:rPr lang="en-US" altLang="zh-TW" sz="1400" dirty="0" err="1">
                          <a:latin typeface="+mn-lt"/>
                        </a:rPr>
                        <a:t>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+mn-lt"/>
                        </a:rPr>
                        <a:t>400</a:t>
                      </a:r>
                      <a:r>
                        <a:rPr lang="zh-TW" altLang="en-US" sz="1400" dirty="0">
                          <a:latin typeface="+mn-lt"/>
                        </a:rPr>
                        <a:t> </a:t>
                      </a:r>
                      <a:r>
                        <a:rPr lang="en-US" altLang="zh-TW" sz="1400" dirty="0" err="1">
                          <a:latin typeface="+mn-lt"/>
                        </a:rPr>
                        <a:t>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+mn-lt"/>
                        </a:rPr>
                        <a:t>500</a:t>
                      </a:r>
                      <a:r>
                        <a:rPr lang="zh-TW" altLang="en-US" sz="1400" dirty="0">
                          <a:latin typeface="+mn-lt"/>
                        </a:rPr>
                        <a:t> </a:t>
                      </a:r>
                      <a:r>
                        <a:rPr lang="en-US" altLang="zh-TW" sz="1400" dirty="0" err="1">
                          <a:latin typeface="+mn-lt"/>
                        </a:rPr>
                        <a:t>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2765082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b="1" dirty="0">
                          <a:latin typeface="+mn-lt"/>
                        </a:rPr>
                        <a:t>|PCC|</a:t>
                      </a:r>
                      <a:endParaRPr lang="en-TW" sz="1400" b="1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0.96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0.92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0.90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0.89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0.87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0.86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1491689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b="1" dirty="0">
                          <a:latin typeface="+mn-lt"/>
                        </a:rPr>
                        <a:t>MI</a:t>
                      </a:r>
                      <a:endParaRPr lang="en-TW" sz="1400" b="1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1.20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0.60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0.47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0.42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0.39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0.37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42249868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>
                          <a:latin typeface="+mn-lt"/>
                        </a:rPr>
                        <a:t>|Spearman|</a:t>
                      </a:r>
                      <a:endParaRPr lang="en-TW" sz="1400" b="1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0.94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0.76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0.66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0.63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0.61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0.59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3691012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1652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0A89B14-8CE9-9A4E-959A-C308E192BE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9008016"/>
              </p:ext>
            </p:extLst>
          </p:nvPr>
        </p:nvGraphicFramePr>
        <p:xfrm>
          <a:off x="1356809" y="4612116"/>
          <a:ext cx="8596579" cy="177800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353721">
                  <a:extLst>
                    <a:ext uri="{9D8B030D-6E8A-4147-A177-3AD203B41FA5}">
                      <a16:colId xmlns:a16="http://schemas.microsoft.com/office/drawing/2014/main" val="1632061644"/>
                    </a:ext>
                  </a:extLst>
                </a:gridCol>
                <a:gridCol w="1164148">
                  <a:extLst>
                    <a:ext uri="{9D8B030D-6E8A-4147-A177-3AD203B41FA5}">
                      <a16:colId xmlns:a16="http://schemas.microsoft.com/office/drawing/2014/main" val="2794151387"/>
                    </a:ext>
                  </a:extLst>
                </a:gridCol>
                <a:gridCol w="1220660">
                  <a:extLst>
                    <a:ext uri="{9D8B030D-6E8A-4147-A177-3AD203B41FA5}">
                      <a16:colId xmlns:a16="http://schemas.microsoft.com/office/drawing/2014/main" val="4264446570"/>
                    </a:ext>
                  </a:extLst>
                </a:gridCol>
                <a:gridCol w="1196070">
                  <a:extLst>
                    <a:ext uri="{9D8B030D-6E8A-4147-A177-3AD203B41FA5}">
                      <a16:colId xmlns:a16="http://schemas.microsoft.com/office/drawing/2014/main" val="4220495952"/>
                    </a:ext>
                  </a:extLst>
                </a:gridCol>
                <a:gridCol w="1277172">
                  <a:extLst>
                    <a:ext uri="{9D8B030D-6E8A-4147-A177-3AD203B41FA5}">
                      <a16:colId xmlns:a16="http://schemas.microsoft.com/office/drawing/2014/main" val="1968269066"/>
                    </a:ext>
                  </a:extLst>
                </a:gridCol>
                <a:gridCol w="1277172">
                  <a:extLst>
                    <a:ext uri="{9D8B030D-6E8A-4147-A177-3AD203B41FA5}">
                      <a16:colId xmlns:a16="http://schemas.microsoft.com/office/drawing/2014/main" val="847545046"/>
                    </a:ext>
                  </a:extLst>
                </a:gridCol>
                <a:gridCol w="1107636">
                  <a:extLst>
                    <a:ext uri="{9D8B030D-6E8A-4147-A177-3AD203B41FA5}">
                      <a16:colId xmlns:a16="http://schemas.microsoft.com/office/drawing/2014/main" val="483149652"/>
                    </a:ext>
                  </a:extLst>
                </a:gridCol>
              </a:tblGrid>
              <a:tr h="256435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400" dirty="0">
                          <a:latin typeface="+mn-lt"/>
                        </a:rPr>
                        <a:t>                </a:t>
                      </a:r>
                      <a:r>
                        <a:rPr lang="en-US" altLang="zh-TW" sz="1400" dirty="0">
                          <a:latin typeface="+mn-lt"/>
                        </a:rPr>
                        <a:t>Ranking</a:t>
                      </a:r>
                    </a:p>
                    <a:p>
                      <a:pPr algn="l"/>
                      <a:r>
                        <a:rPr lang="en-US" altLang="zh-TW" sz="1400" dirty="0">
                          <a:latin typeface="+mn-lt"/>
                        </a:rPr>
                        <a:t>Similarity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1th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+mn-lt"/>
                        </a:rPr>
                        <a:t>100</a:t>
                      </a:r>
                      <a:r>
                        <a:rPr lang="zh-TW" altLang="en-US" sz="1400" dirty="0">
                          <a:latin typeface="+mn-lt"/>
                        </a:rPr>
                        <a:t> </a:t>
                      </a:r>
                      <a:r>
                        <a:rPr lang="en-US" altLang="zh-TW" sz="1400" dirty="0" err="1">
                          <a:latin typeface="+mn-lt"/>
                        </a:rPr>
                        <a:t>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+mn-lt"/>
                        </a:rPr>
                        <a:t>200</a:t>
                      </a:r>
                      <a:r>
                        <a:rPr lang="zh-TW" altLang="en-US" sz="1400" dirty="0">
                          <a:latin typeface="+mn-lt"/>
                        </a:rPr>
                        <a:t> </a:t>
                      </a:r>
                      <a:r>
                        <a:rPr lang="en-US" altLang="zh-TW" sz="1400" dirty="0" err="1">
                          <a:latin typeface="+mn-lt"/>
                        </a:rPr>
                        <a:t>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+mn-lt"/>
                        </a:rPr>
                        <a:t>300</a:t>
                      </a:r>
                      <a:r>
                        <a:rPr lang="zh-TW" altLang="en-US" sz="1400" dirty="0">
                          <a:latin typeface="+mn-lt"/>
                        </a:rPr>
                        <a:t> </a:t>
                      </a:r>
                      <a:r>
                        <a:rPr lang="en-US" altLang="zh-TW" sz="1400" dirty="0" err="1">
                          <a:latin typeface="+mn-lt"/>
                        </a:rPr>
                        <a:t>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+mn-lt"/>
                        </a:rPr>
                        <a:t>400</a:t>
                      </a:r>
                      <a:r>
                        <a:rPr lang="zh-TW" altLang="en-US" sz="1400" dirty="0">
                          <a:latin typeface="+mn-lt"/>
                        </a:rPr>
                        <a:t> </a:t>
                      </a:r>
                      <a:r>
                        <a:rPr lang="en-US" altLang="zh-TW" sz="1400" dirty="0" err="1">
                          <a:latin typeface="+mn-lt"/>
                        </a:rPr>
                        <a:t>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dirty="0">
                          <a:latin typeface="+mn-lt"/>
                        </a:rPr>
                        <a:t>500</a:t>
                      </a:r>
                      <a:r>
                        <a:rPr lang="zh-TW" altLang="en-US" sz="1400" dirty="0">
                          <a:latin typeface="+mn-lt"/>
                        </a:rPr>
                        <a:t> </a:t>
                      </a:r>
                      <a:r>
                        <a:rPr lang="en-US" altLang="zh-TW" sz="1400" dirty="0" err="1">
                          <a:latin typeface="+mn-lt"/>
                        </a:rPr>
                        <a:t>th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2765082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b="1" dirty="0">
                          <a:latin typeface="+mn-lt"/>
                        </a:rPr>
                        <a:t>|PCC|</a:t>
                      </a:r>
                      <a:endParaRPr lang="en-TW" sz="1400" b="1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0.96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0.92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0.90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0.89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0.87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0.86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1491689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b="1" dirty="0">
                          <a:latin typeface="+mn-lt"/>
                        </a:rPr>
                        <a:t>MI</a:t>
                      </a:r>
                      <a:r>
                        <a:rPr lang="zh-TW" altLang="en-US" sz="1400" b="1" dirty="0">
                          <a:latin typeface="+mn-lt"/>
                        </a:rPr>
                        <a:t> </a:t>
                      </a:r>
                      <a:r>
                        <a:rPr lang="en-US" altLang="zh-TW" sz="1400" b="1" dirty="0">
                          <a:latin typeface="+mn-lt"/>
                        </a:rPr>
                        <a:t>ternary</a:t>
                      </a:r>
                      <a:endParaRPr lang="en-TW" sz="1400" b="1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0.72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0.20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0.20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0.20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0.20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0.18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42249868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dirty="0">
                          <a:latin typeface="+mn-lt"/>
                        </a:rPr>
                        <a:t>MI</a:t>
                      </a:r>
                      <a:r>
                        <a:rPr lang="zh-TW" altLang="en-US" sz="1400" b="1" dirty="0">
                          <a:latin typeface="+mn-lt"/>
                        </a:rPr>
                        <a:t> </a:t>
                      </a:r>
                      <a:r>
                        <a:rPr lang="en-US" altLang="zh-TW" sz="1400" b="1" dirty="0">
                          <a:latin typeface="+mn-lt"/>
                        </a:rPr>
                        <a:t>ternary</a:t>
                      </a:r>
                      <a:r>
                        <a:rPr lang="zh-TW" altLang="en-US" sz="1400" b="1" dirty="0">
                          <a:latin typeface="+mn-lt"/>
                        </a:rPr>
                        <a:t> </a:t>
                      </a:r>
                      <a:r>
                        <a:rPr lang="en-US" altLang="zh-TW" sz="1400" b="1" dirty="0" err="1">
                          <a:latin typeface="+mn-lt"/>
                        </a:rPr>
                        <a:t>cond</a:t>
                      </a:r>
                      <a:r>
                        <a:rPr lang="zh-TW" altLang="en-US" sz="1400" b="1" dirty="0">
                          <a:latin typeface="+mn-lt"/>
                        </a:rPr>
                        <a:t> </a:t>
                      </a:r>
                      <a:r>
                        <a:rPr lang="en-US" altLang="zh-TW" sz="1400" b="1" dirty="0">
                          <a:latin typeface="+mn-lt"/>
                        </a:rPr>
                        <a:t>collapsed</a:t>
                      </a:r>
                      <a:endParaRPr lang="en-TW" sz="1400" b="1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0.87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0.43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0.43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0.43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0.42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altLang="zh-TW" sz="1400" dirty="0">
                          <a:latin typeface="+mn-lt"/>
                        </a:rPr>
                        <a:t>0.39</a:t>
                      </a:r>
                      <a:endParaRPr lang="en-TW" sz="1400" dirty="0">
                        <a:latin typeface="+mn-lt"/>
                      </a:endParaRPr>
                    </a:p>
                  </a:txBody>
                  <a:tcPr marL="45720" marR="45720" anchor="ctr" anchorCtr="1"/>
                </a:tc>
                <a:extLst>
                  <a:ext uri="{0D108BD9-81ED-4DB2-BD59-A6C34878D82A}">
                    <a16:rowId xmlns:a16="http://schemas.microsoft.com/office/drawing/2014/main" val="3691012798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BDDCCD9A-FC7D-7548-A256-2831E5FAD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173" y="-254524"/>
            <a:ext cx="7098510" cy="496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348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AF66F3B-1998-9340-9CA4-E99CE994E003}"/>
              </a:ext>
            </a:extLst>
          </p:cNvPr>
          <p:cNvGrpSpPr/>
          <p:nvPr/>
        </p:nvGrpSpPr>
        <p:grpSpPr>
          <a:xfrm>
            <a:off x="183418" y="705048"/>
            <a:ext cx="11468502" cy="5734251"/>
            <a:chOff x="183418" y="705048"/>
            <a:chExt cx="11468502" cy="573425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D81C64A-4E1D-5043-AB30-89781BFF43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418" y="705048"/>
              <a:ext cx="11468502" cy="5734251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63EB562-472F-E24B-B48F-E4C8D7811844}"/>
                </a:ext>
              </a:extLst>
            </p:cNvPr>
            <p:cNvGrpSpPr/>
            <p:nvPr/>
          </p:nvGrpSpPr>
          <p:grpSpPr>
            <a:xfrm>
              <a:off x="8894817" y="990762"/>
              <a:ext cx="2266215" cy="2219167"/>
              <a:chOff x="8278801" y="1048514"/>
              <a:chExt cx="2266215" cy="2219167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EB556E40-CD19-C242-86AF-B77E3541BC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33249" y="1048514"/>
                <a:ext cx="2211767" cy="221916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B4E41B1D-B4EE-1444-873D-B5C0A202A514}"/>
                  </a:ext>
                </a:extLst>
              </p:cNvPr>
              <p:cNvSpPr txBox="1"/>
              <p:nvPr/>
            </p:nvSpPr>
            <p:spPr>
              <a:xfrm rot="16200000">
                <a:off x="8134018" y="1975690"/>
                <a:ext cx="587020" cy="2974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33" dirty="0"/>
                  <a:t>Mean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6011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14F308A-F5EA-3442-BF20-0C1210371000}"/>
              </a:ext>
            </a:extLst>
          </p:cNvPr>
          <p:cNvGrpSpPr/>
          <p:nvPr/>
        </p:nvGrpSpPr>
        <p:grpSpPr>
          <a:xfrm>
            <a:off x="888732" y="507733"/>
            <a:ext cx="10414535" cy="5842534"/>
            <a:chOff x="-144380" y="-131278"/>
            <a:chExt cx="12192000" cy="762187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36D88BB-483E-2D44-95D1-0ADD86D0E8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4737"/>
            <a:stretch/>
          </p:blipFill>
          <p:spPr>
            <a:xfrm>
              <a:off x="7748336" y="-131278"/>
              <a:ext cx="4299284" cy="406400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994A85B-413B-E541-BD29-7D3E7D0EFE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9027" b="-18125"/>
            <a:stretch/>
          </p:blipFill>
          <p:spPr>
            <a:xfrm>
              <a:off x="-139567" y="-131278"/>
              <a:ext cx="4995512" cy="480059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25BD717-C453-1C49-BC19-945FD77664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0974" t="3230" r="35105"/>
            <a:stretch/>
          </p:blipFill>
          <p:spPr>
            <a:xfrm>
              <a:off x="4855945" y="0"/>
              <a:ext cx="2916454" cy="393272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167BF7D-9862-9F41-8B14-A46F922DEE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144380" y="3426593"/>
              <a:ext cx="12192000" cy="406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4187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F75D60C-E93B-EE46-8532-73C8CAFC4BD8}"/>
              </a:ext>
            </a:extLst>
          </p:cNvPr>
          <p:cNvGrpSpPr/>
          <p:nvPr/>
        </p:nvGrpSpPr>
        <p:grpSpPr>
          <a:xfrm>
            <a:off x="1092467" y="539014"/>
            <a:ext cx="10007066" cy="5595753"/>
            <a:chOff x="0" y="-77002"/>
            <a:chExt cx="12192000" cy="779031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8D2F812-6F08-F14A-BC04-D13EEBD6E5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895" r="37079"/>
            <a:stretch/>
          </p:blipFill>
          <p:spPr>
            <a:xfrm>
              <a:off x="0" y="0"/>
              <a:ext cx="7671335" cy="3986998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2CE5B3A-8C4F-C34D-8B61-1F73AC60BE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2921"/>
            <a:stretch/>
          </p:blipFill>
          <p:spPr>
            <a:xfrm>
              <a:off x="7671335" y="-77002"/>
              <a:ext cx="4520665" cy="4064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BECD97B-5EA9-014C-AEFE-73E84E2420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649311"/>
              <a:ext cx="12192000" cy="406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7212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5447</TotalTime>
  <Words>203</Words>
  <Application>Microsoft Macintosh PowerPoint</Application>
  <PresentationFormat>Widescreen</PresentationFormat>
  <Paragraphs>105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Gill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吳逸凡</dc:creator>
  <cp:lastModifiedBy>逸凡 吳</cp:lastModifiedBy>
  <cp:revision>94</cp:revision>
  <dcterms:created xsi:type="dcterms:W3CDTF">2019-04-27T22:31:05Z</dcterms:created>
  <dcterms:modified xsi:type="dcterms:W3CDTF">2020-03-27T19:26:41Z</dcterms:modified>
</cp:coreProperties>
</file>